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08" r:id="rId2"/>
    <p:sldId id="309" r:id="rId3"/>
    <p:sldId id="300" r:id="rId4"/>
    <p:sldId id="274" r:id="rId5"/>
    <p:sldId id="307" r:id="rId6"/>
    <p:sldId id="305" r:id="rId7"/>
    <p:sldId id="294" r:id="rId8"/>
    <p:sldId id="288" r:id="rId9"/>
    <p:sldId id="276" r:id="rId10"/>
    <p:sldId id="277" r:id="rId11"/>
    <p:sldId id="285" r:id="rId12"/>
    <p:sldId id="296" r:id="rId13"/>
    <p:sldId id="290" r:id="rId14"/>
    <p:sldId id="260" r:id="rId15"/>
    <p:sldId id="291" r:id="rId16"/>
    <p:sldId id="283" r:id="rId17"/>
    <p:sldId id="284" r:id="rId18"/>
    <p:sldId id="29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F66A3-03AE-4649-89F6-40FBC25461CA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63F69-AAE9-477C-8F6F-805E8DFB1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63F69-AAE9-477C-8F6F-805E8DFB198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63F69-AAE9-477C-8F6F-805E8DFB198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Чистай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муниципаль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районы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«2нче гимназия»сене</a:t>
            </a:r>
            <a:r>
              <a:rPr lang="tt-RU" dirty="0" smtClean="0">
                <a:solidFill>
                  <a:srgbClr val="0070C0"/>
                </a:solidFill>
              </a:rPr>
              <a:t>ң</a:t>
            </a:r>
          </a:p>
          <a:p>
            <a:pPr>
              <a:buNone/>
            </a:pPr>
            <a:r>
              <a:rPr lang="tt-RU" dirty="0" smtClean="0">
                <a:solidFill>
                  <a:srgbClr val="0070C0"/>
                </a:solidFill>
              </a:rPr>
              <a:t>югары категорияле </a:t>
            </a:r>
          </a:p>
          <a:p>
            <a:pPr>
              <a:buNone/>
            </a:pPr>
            <a:r>
              <a:rPr lang="tt-RU" dirty="0" smtClean="0">
                <a:solidFill>
                  <a:srgbClr val="0070C0"/>
                </a:solidFill>
              </a:rPr>
              <a:t>татар теле һәм әдәбияты </a:t>
            </a:r>
          </a:p>
          <a:p>
            <a:pPr>
              <a:buNone/>
            </a:pPr>
            <a:r>
              <a:rPr lang="tt-RU" dirty="0" smtClean="0">
                <a:solidFill>
                  <a:srgbClr val="0070C0"/>
                </a:solidFill>
              </a:rPr>
              <a:t>укытучысы</a:t>
            </a:r>
          </a:p>
          <a:p>
            <a:pPr>
              <a:buNone/>
            </a:pPr>
            <a:r>
              <a:rPr lang="tt-RU" dirty="0" smtClean="0">
                <a:solidFill>
                  <a:srgbClr val="0070C0"/>
                </a:solidFill>
              </a:rPr>
              <a:t>Гыйл</a:t>
            </a:r>
            <a:r>
              <a:rPr lang="ru-RU" dirty="0" err="1" smtClean="0">
                <a:solidFill>
                  <a:srgbClr val="0070C0"/>
                </a:solidFill>
              </a:rPr>
              <a:t>ьманова</a:t>
            </a:r>
            <a:r>
              <a:rPr lang="ru-RU" dirty="0" smtClean="0">
                <a:solidFill>
                  <a:srgbClr val="0070C0"/>
                </a:solidFill>
              </a:rPr>
              <a:t> С</a:t>
            </a:r>
            <a:r>
              <a:rPr lang="tt-RU" dirty="0" smtClean="0">
                <a:solidFill>
                  <a:srgbClr val="0070C0"/>
                </a:solidFill>
              </a:rPr>
              <a:t>әкинә </a:t>
            </a:r>
          </a:p>
          <a:p>
            <a:pPr>
              <a:buNone/>
            </a:pPr>
            <a:r>
              <a:rPr lang="tt-RU" dirty="0" smtClean="0">
                <a:solidFill>
                  <a:srgbClr val="0070C0"/>
                </a:solidFill>
              </a:rPr>
              <a:t>Минеһади кызы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" name="Picture 2" descr="C:\Users\Гим2\Desktop\фото\DSC_1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836712"/>
            <a:ext cx="3096344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Блум Таксономиясе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t-RU" dirty="0" smtClean="0"/>
              <a:t>Таксономия нәрсә ул?  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- чынбарлыкның катлаулы өлкәләрендә теорияне классификацияләү һәм системалаштыру.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Таксономия ни өчен кирәк?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-  дөрес итеп максат куярга;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-  укучылар өчен проблеманы һәм биремнәрне дөрес формалаштырырга;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-  бәяләү алымнарын ачыкларга;</a:t>
            </a:r>
            <a:endParaRPr lang="ru-RU" dirty="0" smtClean="0"/>
          </a:p>
          <a:p>
            <a:pPr>
              <a:buNone/>
            </a:pPr>
            <a:r>
              <a:rPr lang="tt-RU" dirty="0" smtClean="0"/>
              <a:t>-  дөрес итеп рефлекция ясарга.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179512" y="404664"/>
            <a:ext cx="5029200" cy="6124575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ru-RU"/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2130425" y="1684338"/>
            <a:ext cx="1073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765300" y="2597150"/>
            <a:ext cx="1812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1355725" y="3606800"/>
            <a:ext cx="26384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523875" y="5592763"/>
            <a:ext cx="42862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901700" y="4679950"/>
            <a:ext cx="3544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4648" name="Text Box 8"/>
          <p:cNvSpPr txBox="1">
            <a:spLocks noChangeArrowheads="1"/>
          </p:cNvSpPr>
          <p:nvPr/>
        </p:nvSpPr>
        <p:spPr bwMode="auto">
          <a:xfrm>
            <a:off x="1835696" y="404664"/>
            <a:ext cx="1676400" cy="136815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t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Бәяләү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600200" y="1412776"/>
            <a:ext cx="2155825" cy="132566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40"/>
                </a:solidFill>
              </a:rPr>
              <a:t>Синтез</a:t>
            </a:r>
            <a:endParaRPr lang="en-US" sz="3200" b="1" dirty="0">
              <a:solidFill>
                <a:srgbClr val="000040"/>
              </a:solidFill>
            </a:endParaRP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403648" y="2276872"/>
            <a:ext cx="2632075" cy="1224136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40"/>
                </a:solidFill>
              </a:rPr>
              <a:t>Анализ</a:t>
            </a:r>
            <a:endParaRPr lang="en-US" sz="3200" b="1" dirty="0">
              <a:solidFill>
                <a:srgbClr val="000040"/>
              </a:solidFill>
            </a:endParaRP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971600" y="3284984"/>
            <a:ext cx="3384376" cy="1363216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t-RU" sz="3200" b="1" dirty="0" smtClean="0">
                <a:solidFill>
                  <a:srgbClr val="000040"/>
                </a:solidFill>
              </a:rPr>
              <a:t>Куллану</a:t>
            </a:r>
            <a:endParaRPr lang="en-US" sz="3200" b="1" dirty="0">
              <a:solidFill>
                <a:srgbClr val="000040"/>
              </a:solidFill>
            </a:endParaRP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611560" y="4437112"/>
            <a:ext cx="4176464" cy="134989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0040"/>
                </a:solidFill>
              </a:rPr>
              <a:t>А</a:t>
            </a:r>
            <a:r>
              <a:rPr lang="tt-RU" sz="3200" b="1" dirty="0" smtClean="0">
                <a:solidFill>
                  <a:srgbClr val="000040"/>
                </a:solidFill>
              </a:rPr>
              <a:t>ңлау</a:t>
            </a:r>
            <a:endParaRPr lang="en-US" sz="3200" b="1" dirty="0">
              <a:solidFill>
                <a:srgbClr val="000040"/>
              </a:solidFill>
            </a:endParaRP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79512" y="5445224"/>
            <a:ext cx="5040560" cy="10801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000040"/>
                </a:solidFill>
              </a:rPr>
              <a:t>Белем</a:t>
            </a:r>
            <a:endParaRPr lang="ru-RU" sz="3200" b="1" dirty="0" smtClean="0">
              <a:solidFill>
                <a:srgbClr val="00004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0040"/>
                </a:solidFill>
              </a:rPr>
              <a:t>(М</a:t>
            </a:r>
            <a:r>
              <a:rPr lang="tt-RU" sz="3200" b="1" dirty="0" smtClean="0">
                <a:solidFill>
                  <a:srgbClr val="000040"/>
                </a:solidFill>
              </a:rPr>
              <a:t>әгълүмат алу)</a:t>
            </a:r>
            <a:endParaRPr lang="en-US" sz="3200" b="1" dirty="0">
              <a:solidFill>
                <a:srgbClr val="000040"/>
              </a:solidFill>
            </a:endParaRP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029200" y="304800"/>
            <a:ext cx="3962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/>
          </a:p>
        </p:txBody>
      </p:sp>
      <p:sp>
        <p:nvSpPr>
          <p:cNvPr id="624656" name="AutoShape 16"/>
          <p:cNvSpPr>
            <a:spLocks/>
          </p:cNvSpPr>
          <p:nvPr/>
        </p:nvSpPr>
        <p:spPr bwMode="auto">
          <a:xfrm>
            <a:off x="4283968" y="260648"/>
            <a:ext cx="4534272" cy="1008112"/>
          </a:xfrm>
          <a:prstGeom prst="borderCallout2">
            <a:avLst>
              <a:gd name="adj1" fmla="val 12000"/>
              <a:gd name="adj2" fmla="val -1565"/>
              <a:gd name="adj3" fmla="val 34500"/>
              <a:gd name="adj4" fmla="val -8856"/>
              <a:gd name="adj5" fmla="val 61167"/>
              <a:gd name="adj6" fmla="val -16440"/>
            </a:avLst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fontAlgn="base"/>
            <a:r>
              <a:rPr lang="tt-RU" sz="2000" dirty="0" smtClean="0"/>
              <a:t>Укучы өйрәнелгән материалның үзенә әһәмиятле якларын билгели</a:t>
            </a:r>
            <a:endParaRPr lang="ru-RU" sz="2000" dirty="0" smtClean="0"/>
          </a:p>
        </p:txBody>
      </p:sp>
      <p:sp>
        <p:nvSpPr>
          <p:cNvPr id="624657" name="AutoShape 17"/>
          <p:cNvSpPr>
            <a:spLocks/>
          </p:cNvSpPr>
          <p:nvPr/>
        </p:nvSpPr>
        <p:spPr bwMode="auto">
          <a:xfrm>
            <a:off x="4283968" y="1412776"/>
            <a:ext cx="4648200" cy="720080"/>
          </a:xfrm>
          <a:prstGeom prst="borderCallout2">
            <a:avLst>
              <a:gd name="adj1" fmla="val 12000"/>
              <a:gd name="adj2" fmla="val -1639"/>
              <a:gd name="adj3" fmla="val 12000"/>
              <a:gd name="adj4" fmla="val -3519"/>
              <a:gd name="adj5" fmla="val 46163"/>
              <a:gd name="adj6" fmla="val -20709"/>
            </a:avLst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 eaLnBrk="0" hangingPunct="0"/>
            <a:r>
              <a:rPr lang="tt-RU" sz="2000" dirty="0" smtClean="0"/>
              <a:t>Теорияне практика белән бәйли белү,  иҗади эш башкару</a:t>
            </a:r>
            <a:endParaRPr lang="ru-RU" sz="2000" dirty="0"/>
          </a:p>
        </p:txBody>
      </p:sp>
      <p:sp>
        <p:nvSpPr>
          <p:cNvPr id="624658" name="AutoShape 18"/>
          <p:cNvSpPr>
            <a:spLocks/>
          </p:cNvSpPr>
          <p:nvPr/>
        </p:nvSpPr>
        <p:spPr bwMode="auto">
          <a:xfrm>
            <a:off x="4572000" y="2348880"/>
            <a:ext cx="4572000" cy="1080120"/>
          </a:xfrm>
          <a:prstGeom prst="borderCallout2">
            <a:avLst>
              <a:gd name="adj1" fmla="val 47317"/>
              <a:gd name="adj2" fmla="val -3549"/>
              <a:gd name="adj3" fmla="val 42175"/>
              <a:gd name="adj4" fmla="val -8190"/>
              <a:gd name="adj5" fmla="val 44518"/>
              <a:gd name="adj6" fmla="val -38231"/>
            </a:avLst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 eaLnBrk="0" hangingPunct="0"/>
            <a:r>
              <a:rPr lang="tt-RU" sz="2000" dirty="0" smtClean="0"/>
              <a:t>Бер бөтенне таркату, анализ ясау, чагыштыру, үзенчәлекләрне билгеләү,аерымлыкларны табу</a:t>
            </a:r>
            <a:r>
              <a:rPr lang="tt-RU" dirty="0" smtClean="0"/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364088" y="4509120"/>
            <a:ext cx="3779912" cy="93610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dirty="0" smtClean="0"/>
              <a:t>Материал мәгънәсенә төшенә,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dirty="0" smtClean="0">
                <a:latin typeface="Arial" charset="0"/>
              </a:rPr>
              <a:t>б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илгеләрен 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ачыклый,аңлата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dirty="0" smtClean="0">
                <a:latin typeface="Arial" charset="0"/>
              </a:rPr>
              <a:t>к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аршылыкны билгели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436096" y="5661248"/>
            <a:ext cx="3707904" cy="93610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Материалны сөйләп 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чыгу,</a:t>
            </a:r>
            <a:endParaRPr kumimoji="0" lang="tt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sz="2000" dirty="0" smtClean="0">
                <a:latin typeface="Arial" charset="0"/>
              </a:rPr>
              <a:t>ф</a:t>
            </a:r>
            <a:r>
              <a:rPr kumimoji="0" lang="tt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актларын, төшенчәләрен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sz="2000" dirty="0" smtClean="0">
                <a:latin typeface="Arial" charset="0"/>
              </a:rPr>
              <a:t>атый алу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5004048" y="3501008"/>
            <a:ext cx="3962400" cy="792088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</a:t>
            </a:r>
            <a:r>
              <a:rPr lang="ru-RU" sz="2000" dirty="0" err="1" smtClean="0"/>
              <a:t>Өйрәнелгән материалны</a:t>
            </a:r>
            <a:endParaRPr lang="ru-RU" sz="2000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</a:t>
            </a:r>
            <a:r>
              <a:rPr lang="ru-RU" sz="2000" dirty="0" err="1" smtClean="0"/>
              <a:t>төрле шартларда</a:t>
            </a:r>
            <a:r>
              <a:rPr lang="ru-RU" sz="2000" dirty="0" smtClean="0"/>
              <a:t> </a:t>
            </a:r>
            <a:r>
              <a:rPr lang="ru-RU" sz="2000" dirty="0" err="1" smtClean="0"/>
              <a:t>куллана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алу</a:t>
            </a:r>
            <a:r>
              <a:rPr lang="ru-RU" sz="2000" dirty="0" smtClean="0"/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 bwMode="auto">
          <a:xfrm flipH="1" flipV="1">
            <a:off x="4038600" y="4038600"/>
            <a:ext cx="1066800" cy="342900"/>
          </a:xfrm>
          <a:prstGeom prst="lin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31" name="Прямая соединительная линия 30"/>
          <p:cNvCxnSpPr/>
          <p:nvPr/>
        </p:nvCxnSpPr>
        <p:spPr bwMode="auto">
          <a:xfrm>
            <a:off x="4267200" y="5029200"/>
            <a:ext cx="1143000" cy="76200"/>
          </a:xfrm>
          <a:prstGeom prst="lin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37" name="Прямая соединительная линия 36"/>
          <p:cNvCxnSpPr>
            <a:stCxn id="23" idx="1"/>
          </p:cNvCxnSpPr>
          <p:nvPr/>
        </p:nvCxnSpPr>
        <p:spPr bwMode="auto">
          <a:xfrm flipH="1" flipV="1">
            <a:off x="4136504" y="5961856"/>
            <a:ext cx="1299592" cy="167444"/>
          </a:xfrm>
          <a:prstGeom prst="lin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24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2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2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8" grpId="0" animBg="1"/>
      <p:bldP spid="624656" grpId="0" animBg="1"/>
      <p:bldP spid="624657" grpId="0" animBg="1"/>
      <p:bldP spid="6246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7239000" cy="5691032"/>
          </a:xfrm>
        </p:spPr>
        <p:txBody>
          <a:bodyPr>
            <a:normAutofit/>
          </a:bodyPr>
          <a:lstStyle/>
          <a:p>
            <a:pPr lvl="0"/>
            <a:r>
              <a:rPr lang="ru-RU" sz="3600" dirty="0" err="1" smtClean="0"/>
              <a:t>Фикерләү процессының башлангычын</a:t>
            </a:r>
            <a:r>
              <a:rPr lang="ru-RU" sz="3600" dirty="0" smtClean="0"/>
              <a:t>, </a:t>
            </a:r>
            <a:r>
              <a:rPr lang="ru-RU" sz="3600" dirty="0" err="1" smtClean="0"/>
              <a:t>нигезен</a:t>
            </a:r>
            <a:r>
              <a:rPr lang="ru-RU" sz="3600" dirty="0" smtClean="0"/>
              <a:t> – </a:t>
            </a:r>
            <a:r>
              <a:rPr lang="ru-RU" sz="3600" b="1" dirty="0" err="1" smtClean="0"/>
              <a:t>мәгълүмат</a:t>
            </a:r>
            <a:r>
              <a:rPr lang="ru-RU" sz="3600" dirty="0" err="1" smtClean="0"/>
              <a:t> тәшкил итә.</a:t>
            </a:r>
            <a:r>
              <a:rPr lang="ru-RU" sz="3600" dirty="0" smtClean="0"/>
              <a:t> </a:t>
            </a:r>
            <a:r>
              <a:rPr lang="ru-RU" sz="3600" dirty="0" err="1" smtClean="0"/>
              <a:t>Мәгълүматны алмый</a:t>
            </a:r>
            <a:r>
              <a:rPr lang="ru-RU" sz="3600" dirty="0" smtClean="0"/>
              <a:t> </a:t>
            </a:r>
            <a:r>
              <a:rPr lang="ru-RU" sz="3600" dirty="0" err="1" smtClean="0"/>
              <a:t>торып</a:t>
            </a:r>
            <a:r>
              <a:rPr lang="ru-RU" sz="3600" dirty="0" smtClean="0"/>
              <a:t>, </a:t>
            </a:r>
            <a:r>
              <a:rPr lang="ru-RU" sz="3600" dirty="0" err="1" smtClean="0"/>
              <a:t>укучы</a:t>
            </a:r>
            <a:r>
              <a:rPr lang="ru-RU" sz="3600" dirty="0" smtClean="0"/>
              <a:t> </a:t>
            </a:r>
            <a:r>
              <a:rPr lang="ru-RU" sz="3600" b="1" dirty="0" err="1" smtClean="0"/>
              <a:t>аңлау</a:t>
            </a:r>
            <a:r>
              <a:rPr lang="ru-RU" sz="3600" dirty="0" err="1" smtClean="0"/>
              <a:t> дәрәҗәсенә җитә алмый</a:t>
            </a:r>
            <a:r>
              <a:rPr lang="ru-RU" sz="3600" dirty="0" smtClean="0"/>
              <a:t>. </a:t>
            </a:r>
            <a:r>
              <a:rPr lang="ru-RU" sz="3600" dirty="0" err="1" smtClean="0"/>
              <a:t>Теманы</a:t>
            </a:r>
            <a:r>
              <a:rPr lang="ru-RU" sz="3600" dirty="0" smtClean="0"/>
              <a:t> </a:t>
            </a:r>
            <a:r>
              <a:rPr lang="ru-RU" sz="3600" dirty="0" err="1" smtClean="0"/>
              <a:t>аңлап алгач</a:t>
            </a:r>
            <a:r>
              <a:rPr lang="ru-RU" sz="3600" dirty="0" smtClean="0"/>
              <a:t> </a:t>
            </a:r>
            <a:r>
              <a:rPr lang="ru-RU" sz="3600" dirty="0" err="1" smtClean="0"/>
              <a:t>кына</a:t>
            </a:r>
            <a:r>
              <a:rPr lang="ru-RU" sz="3600" dirty="0" smtClean="0"/>
              <a:t>, </a:t>
            </a:r>
            <a:r>
              <a:rPr lang="ru-RU" sz="3600" dirty="0" err="1" smtClean="0"/>
              <a:t>укучы</a:t>
            </a:r>
            <a:r>
              <a:rPr lang="ru-RU" sz="3600" dirty="0" smtClean="0"/>
              <a:t> </a:t>
            </a:r>
            <a:r>
              <a:rPr lang="ru-RU" sz="3600" dirty="0" err="1" smtClean="0"/>
              <a:t>алган</a:t>
            </a:r>
            <a:r>
              <a:rPr lang="ru-RU" sz="3600" dirty="0" smtClean="0"/>
              <a:t> </a:t>
            </a:r>
            <a:r>
              <a:rPr lang="ru-RU" sz="3600" dirty="0" err="1" smtClean="0"/>
              <a:t>мәгълүматларны </a:t>
            </a:r>
            <a:r>
              <a:rPr lang="ru-RU" sz="3600" b="1" dirty="0" err="1" smtClean="0"/>
              <a:t>куллана</a:t>
            </a:r>
            <a:r>
              <a:rPr lang="ru-RU" sz="3600" dirty="0" smtClean="0"/>
              <a:t>, </a:t>
            </a:r>
            <a:r>
              <a:rPr lang="ru-RU" sz="3600" b="1" dirty="0" err="1" smtClean="0"/>
              <a:t>анализлый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бәя </a:t>
            </a:r>
            <a:r>
              <a:rPr lang="ru-RU" sz="3600" dirty="0" err="1" smtClean="0"/>
              <a:t>бирә </a:t>
            </a:r>
            <a:r>
              <a:rPr lang="ru-RU" sz="3600" dirty="0" smtClean="0"/>
              <a:t>ала.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8" algn="l" rtl="0">
              <a:spcBef>
                <a:spcPct val="0"/>
              </a:spcBef>
            </a:pPr>
            <a:r>
              <a:rPr lang="tt-RU" sz="3200" dirty="0" smtClean="0"/>
              <a:t>                   Хикәядән өзек:</a:t>
            </a:r>
            <a:br>
              <a:rPr lang="tt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t-RU" dirty="0" smtClean="0"/>
          </a:p>
          <a:p>
            <a:pPr>
              <a:buNone/>
            </a:pPr>
            <a:r>
              <a:rPr lang="tt-RU" dirty="0" smtClean="0"/>
              <a:t>  “ </a:t>
            </a:r>
            <a:r>
              <a:rPr lang="tt-RU" sz="2800" dirty="0" smtClean="0"/>
              <a:t>Ә шулай да тургайлар, көн яктысыннан</a:t>
            </a:r>
          </a:p>
          <a:p>
            <a:pPr>
              <a:buNone/>
            </a:pPr>
            <a:r>
              <a:rPr lang="tt-RU" sz="2800" dirty="0" smtClean="0"/>
              <a:t> туя белмәгәндәй, тагын да биеккәрәк </a:t>
            </a:r>
          </a:p>
          <a:p>
            <a:pPr>
              <a:buNone/>
            </a:pPr>
            <a:r>
              <a:rPr lang="tt-RU" sz="2800" dirty="0" smtClean="0"/>
              <a:t>менеп, тагын да сузыбрак, ярсыбрак </a:t>
            </a:r>
          </a:p>
          <a:p>
            <a:pPr>
              <a:buNone/>
            </a:pPr>
            <a:r>
              <a:rPr lang="tt-RU" sz="2800" dirty="0" smtClean="0"/>
              <a:t>берөзлексез сайрыйлар да сайрыйлар</a:t>
            </a:r>
            <a:r>
              <a:rPr lang="tt-RU" dirty="0" smtClean="0"/>
              <a:t>.”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581128"/>
            <a:ext cx="650857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>Ә.Еники “Матурлык”</a:t>
            </a:r>
            <a:endParaRPr lang="ru-RU" dirty="0"/>
          </a:p>
        </p:txBody>
      </p:sp>
      <p:pic>
        <p:nvPicPr>
          <p:cNvPr id="4" name="Рисунок 3" descr="1909 1909-2000 1909-2000  ӘМИРХАН ЕНИКИ “МАТУРЛЫК” "/>
          <p:cNvPicPr/>
          <p:nvPr/>
        </p:nvPicPr>
        <p:blipFill>
          <a:blip r:embed="rId2" cstate="print"/>
          <a:srcRect r="50373" b="16726"/>
          <a:stretch>
            <a:fillRect/>
          </a:stretch>
        </p:blipFill>
        <p:spPr bwMode="auto">
          <a:xfrm>
            <a:off x="2699792" y="764704"/>
            <a:ext cx="3168352" cy="41764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7704856" cy="6525344"/>
          </a:xfrm>
        </p:spPr>
        <p:txBody>
          <a:bodyPr>
            <a:normAutofit/>
          </a:bodyPr>
          <a:lstStyle/>
          <a:p>
            <a:pPr fontAlgn="base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191154"/>
          <a:ext cx="8352928" cy="7049154"/>
        </p:xfrm>
        <a:graphic>
          <a:graphicData uri="http://schemas.openxmlformats.org/drawingml/2006/table">
            <a:tbl>
              <a:tblPr/>
              <a:tblGrid>
                <a:gridCol w="1872208"/>
                <a:gridCol w="1576938"/>
                <a:gridCol w="4903782"/>
              </a:tblGrid>
              <a:tr h="1153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Белем</a:t>
                      </a:r>
                      <a:r>
                        <a:rPr lang="tt-RU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tt-RU" sz="1800" b="1" dirty="0" smtClean="0">
                          <a:solidFill>
                            <a:schemeClr val="tx1"/>
                          </a:solidFill>
                          <a:latin typeface="inherit"/>
                          <a:ea typeface="Times New Roman"/>
                          <a:cs typeface="Arial"/>
                        </a:rPr>
                        <a:t>мәгълү-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solidFill>
                            <a:schemeClr val="tx1"/>
                          </a:solidFill>
                          <a:latin typeface="inherit"/>
                          <a:ea typeface="Times New Roman"/>
                          <a:cs typeface="Arial"/>
                        </a:rPr>
                        <a:t>мат </a:t>
                      </a:r>
                      <a:r>
                        <a:rPr lang="tt-RU" sz="1800" b="1" dirty="0">
                          <a:solidFill>
                            <a:schemeClr val="tx1"/>
                          </a:solidFill>
                          <a:latin typeface="inherit"/>
                          <a:ea typeface="Times New Roman"/>
                          <a:cs typeface="Arial"/>
                        </a:rPr>
                        <a:t>алу)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Сюжеты </a:t>
                      </a:r>
                      <a:endParaRPr lang="tt-RU" sz="2000" b="1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буенча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Кем? Кайчан? Кайда?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Төп герой. Санап чык. Исеңә төшер</a:t>
                      </a:r>
                      <a:r>
                        <a:rPr lang="tt-RU" sz="20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42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Аңлау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Аныкларга, әсәрнең мәгънәсенә төшенү</a:t>
                      </a:r>
                      <a:r>
                        <a:rPr lang="tt-RU" sz="2000" b="1" dirty="0">
                          <a:solidFill>
                            <a:srgbClr val="CCFF6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CFF6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Әсәрнең темасы ...       . Мин дөрес аңладыммы? Нәрсә турында.... ? Каршылыкны тап. Төп идея. Иң мөһиме нөрсә?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01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Куллану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Гамәли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Укучы </a:t>
                      </a: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теманы </a:t>
                      </a: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яңа ситуациядә куллана. Ничек кулланып була? Синең тормышыңда ничек</a:t>
                      </a: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? </a:t>
                      </a: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66"/>
                    </a:solidFill>
                  </a:tcPr>
                </a:tc>
              </a:tr>
              <a:tr h="168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Анализ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Аңлату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Укучы анализ ясый, тикшерә, оештыра, чагыштыра, үзенчәлекләрне билгели, аерымлыкларны таба</a:t>
                      </a: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Ни өчен</a:t>
                      </a: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шулай булды?   Нинди дәлилләр...? Мөнәсәбәтләр...?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66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Синтез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Иҗади бирем</a:t>
                      </a:r>
                      <a:r>
                        <a:rPr lang="tt-RU" sz="20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Темага туры китереп иҗади эш.</a:t>
                      </a: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Әгәр  </a:t>
                      </a: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(нәрсә? яки ничек?).... булса,   .....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071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Бәяләү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latin typeface="inherit"/>
                          <a:ea typeface="Times New Roman"/>
                          <a:cs typeface="Arial"/>
                        </a:rPr>
                        <a:t>Әһәмиятле якларын билгеләү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Нәтиҗә чыгар, йомгак яса, бәялә, төзәт,  прогноз яса, чамала. Сезнең мөнәсәбәтегез?</a:t>
                      </a:r>
                      <a:r>
                        <a:rPr lang="tt-RU" sz="2000" b="1" dirty="0">
                          <a:solidFill>
                            <a:schemeClr val="tx1"/>
                          </a:solidFill>
                          <a:latin typeface="inherit"/>
                          <a:ea typeface="Times New Roman"/>
                          <a:cs typeface="Arial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2800" dirty="0" smtClean="0"/>
              <a:t>Тәрбияле бала –  үзе бер матурлык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7239000" cy="4322880"/>
          </a:xfrm>
        </p:spPr>
        <p:txBody>
          <a:bodyPr/>
          <a:lstStyle/>
          <a:p>
            <a:pPr lvl="0"/>
            <a:r>
              <a:rPr lang="tt-RU" sz="3200" dirty="0" smtClean="0"/>
              <a:t>“Алтыннан бәһале, оҗмахлы нигъмәтләреннән кадерле булган нәрсә, тәрбияле баладыр. Ата вә ана өчен тәрбияле бала дәрәҗәсендә олуг байлык һич булмас. Тәрбияле бала, җанга шатлык китерер.”  </a:t>
            </a:r>
            <a:r>
              <a:rPr lang="tt-RU" dirty="0" smtClean="0"/>
              <a:t>Р.Фәхретдин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39000" cy="1944216"/>
          </a:xfrm>
        </p:spPr>
        <p:txBody>
          <a:bodyPr>
            <a:normAutofit/>
          </a:bodyPr>
          <a:lstStyle/>
          <a:p>
            <a:r>
              <a:rPr lang="tt-RU" dirty="0" smtClean="0"/>
              <a:t>“Блум сәдәфләре” </a:t>
            </a:r>
            <a:br>
              <a:rPr lang="tt-RU" dirty="0" smtClean="0"/>
            </a:br>
            <a:r>
              <a:rPr lang="tt-RU" dirty="0" smtClean="0"/>
              <a:t> </a:t>
            </a:r>
            <a:r>
              <a:rPr lang="tt-RU" sz="2800" dirty="0" smtClean="0"/>
              <a:t>алымының әһәмияте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7239000" cy="4106856"/>
          </a:xfrm>
        </p:spPr>
        <p:txBody>
          <a:bodyPr/>
          <a:lstStyle/>
          <a:p>
            <a:pPr lvl="0">
              <a:buNone/>
            </a:pPr>
            <a:endParaRPr lang="tt-RU" b="1" i="1" dirty="0" smtClean="0"/>
          </a:p>
          <a:p>
            <a:pPr lvl="0"/>
            <a:r>
              <a:rPr lang="tt-RU" sz="2800" dirty="0" smtClean="0"/>
              <a:t>Дәресләрдә “Блум сәдәфләре”  алымын куллану укучыларның төркемдә эшли белү, текст анализлау, төп фикерне аерып чыгарып, сәбәпләрен ачыклау, гомумиләштерү һәм нәтиҗә ясау кебек күнекмәләр формалаштыра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://2.bp.blogspot.com/-q69k-p5j-R4/Ug8iuCKb7_I/AAAAAAAAD5g/T3LzlpB2-bk/s1600/6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21650" t="13251" r="13776" b="13251"/>
          <a:stretch>
            <a:fillRect/>
          </a:stretch>
        </p:blipFill>
        <p:spPr bwMode="auto">
          <a:xfrm>
            <a:off x="0" y="332656"/>
            <a:ext cx="8100392" cy="652534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://2.bp.blogspot.com/-q69k-p5j-R4/Ug8iuCKb7_I/AAAAAAAAD5g/T3LzlpB2-bk/s1600/6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playcast.ru/uploads/2015/07/03/1419500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459432"/>
            <a:ext cx="8100392" cy="748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797152"/>
            <a:ext cx="824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dirty="0" smtClean="0"/>
              <a:t>     Яктылык нуры  кояштан җиргә кадәр </a:t>
            </a:r>
          </a:p>
          <a:p>
            <a:pPr>
              <a:buNone/>
            </a:pPr>
            <a:r>
              <a:rPr lang="tt-RU" sz="2800" dirty="0" smtClean="0"/>
              <a:t>150 миллион км юлны 8 минут 19 секундта үтә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тәнкыйди фикерләү технологиясе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ru-RU" dirty="0" smtClean="0"/>
              <a:t>   </a:t>
            </a:r>
            <a:r>
              <a:rPr lang="ru-RU" dirty="0" err="1" smtClean="0"/>
              <a:t>Төп критерийлары</a:t>
            </a:r>
            <a:r>
              <a:rPr lang="ru-RU" dirty="0" smtClean="0"/>
              <a:t> :</a:t>
            </a:r>
          </a:p>
          <a:p>
            <a:pPr fontAlgn="base"/>
            <a:r>
              <a:rPr lang="tt-RU" sz="2800" dirty="0" smtClean="0"/>
              <a:t>Беренчедән, укучы белән укытучы арасында киртә, “барьер” юк. Алар әңгәмәдә, укыту эшчәнлегендә икесе дә тигез хокуклы, субъект-субъект мөнәсәбәтендә.</a:t>
            </a:r>
            <a:endParaRPr lang="ru-RU" sz="3200" dirty="0" smtClean="0"/>
          </a:p>
          <a:p>
            <a:pPr fontAlgn="base"/>
            <a:r>
              <a:rPr lang="tt-RU" sz="2800" dirty="0" smtClean="0"/>
              <a:t>Икенчедән, укытучы мәгълүмат чыганагы түгел, ә юнәлеш, юл күрсәтүче буларак карала. Ул - укыту эшчәнлеген кызыклы һәм мавыктыргыч итеп оештыручы.</a:t>
            </a:r>
            <a:endParaRPr lang="ru-RU" sz="3200" dirty="0" smtClean="0"/>
          </a:p>
          <a:p>
            <a:pPr lvl="8"/>
            <a:endParaRPr lang="ru-RU" dirty="0" smtClean="0"/>
          </a:p>
          <a:p>
            <a:pPr lvl="8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20040"/>
            <a:ext cx="6364560" cy="660688"/>
          </a:xfrm>
        </p:spPr>
        <p:txBody>
          <a:bodyPr/>
          <a:lstStyle/>
          <a:p>
            <a:r>
              <a:rPr lang="tt-RU" dirty="0" smtClean="0"/>
              <a:t>Эш тәҗрибәсеннән</a:t>
            </a:r>
            <a:endParaRPr lang="ru-RU" dirty="0"/>
          </a:p>
        </p:txBody>
      </p:sp>
      <p:pic>
        <p:nvPicPr>
          <p:cNvPr id="4" name="Содержимое 3" descr="http://abishevaalena.ru/wp-content/gallery/d182d399d0bdd0bad18bd0b9d0b4d0b8-d184d0b8d0bad0b5d180d0bbd399d2af-d182d0b5d185d0bdd0bed0bbd0bed0b3d0b8d18fd181d0b5/%D0%A1%D0%BB%D0%B0%D0%B9%D0%B43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6408200" cy="246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abishevaalena.ru/wp-content/uploads/2017/02/тюбитейки-300x22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9040"/>
            <a:ext cx="4043908" cy="278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abishevaalena.ru/wp-content/uploads/2017/02/дерево3-300x225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17032"/>
            <a:ext cx="399784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Гим2\Desktop\IMG_20180206_111619.jpg"/>
          <p:cNvPicPr/>
          <p:nvPr/>
        </p:nvPicPr>
        <p:blipFill>
          <a:blip r:embed="rId2" cstate="print"/>
          <a:srcRect b="15218"/>
          <a:stretch>
            <a:fillRect/>
          </a:stretch>
        </p:blipFill>
        <p:spPr bwMode="auto">
          <a:xfrm>
            <a:off x="179512" y="908720"/>
            <a:ext cx="39604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Гим2\Desktop\Сакина\IMG_20180207_121703.jpg"/>
          <p:cNvPicPr/>
          <p:nvPr/>
        </p:nvPicPr>
        <p:blipFill>
          <a:blip r:embed="rId3" cstate="print"/>
          <a:srcRect t="9524" b="11905"/>
          <a:stretch>
            <a:fillRect/>
          </a:stretch>
        </p:blipFill>
        <p:spPr bwMode="auto">
          <a:xfrm>
            <a:off x="4499992" y="692696"/>
            <a:ext cx="34563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Гим2\Desktop\Сакина\IMG_20180207_115923.jpg"/>
          <p:cNvPicPr/>
          <p:nvPr/>
        </p:nvPicPr>
        <p:blipFill>
          <a:blip r:embed="rId4" cstate="print"/>
          <a:srcRect l="20937" t="13352" r="1756"/>
          <a:stretch>
            <a:fillRect/>
          </a:stretch>
        </p:blipFill>
        <p:spPr bwMode="auto">
          <a:xfrm>
            <a:off x="4427984" y="4005064"/>
            <a:ext cx="30963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Гим2\Desktop\фото\DSCN2194.JPG"/>
          <p:cNvPicPr/>
          <p:nvPr/>
        </p:nvPicPr>
        <p:blipFill>
          <a:blip r:embed="rId5" cstate="print"/>
          <a:srcRect l="21188" t="12863" r="5435"/>
          <a:stretch>
            <a:fillRect/>
          </a:stretch>
        </p:blipFill>
        <p:spPr bwMode="auto">
          <a:xfrm>
            <a:off x="395536" y="4077072"/>
            <a:ext cx="2880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20040"/>
            <a:ext cx="5428456" cy="1143000"/>
          </a:xfrm>
        </p:spPr>
        <p:txBody>
          <a:bodyPr/>
          <a:lstStyle/>
          <a:p>
            <a:r>
              <a:rPr lang="tt-RU" dirty="0" smtClean="0"/>
              <a:t>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628800"/>
            <a:ext cx="6580584" cy="4846320"/>
          </a:xfrm>
        </p:spPr>
        <p:txBody>
          <a:bodyPr>
            <a:normAutofit/>
          </a:bodyPr>
          <a:lstStyle/>
          <a:p>
            <a:endParaRPr lang="tt-RU" sz="3200" b="1" dirty="0" smtClean="0"/>
          </a:p>
          <a:p>
            <a:r>
              <a:rPr lang="tt-RU" sz="3200" b="1" dirty="0" smtClean="0"/>
              <a:t>Әдәбият дәресләрендә </a:t>
            </a:r>
          </a:p>
          <a:p>
            <a:pPr>
              <a:buNone/>
            </a:pPr>
            <a:r>
              <a:rPr lang="tt-RU" sz="3200" b="1" dirty="0" smtClean="0"/>
              <a:t>   Блум сәдәфләре алымы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</a:t>
            </a:r>
            <a:r>
              <a:rPr lang="ru-RU" dirty="0" err="1" smtClean="0"/>
              <a:t>Максат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204864"/>
            <a:ext cx="6940624" cy="4250872"/>
          </a:xfrm>
        </p:spPr>
        <p:txBody>
          <a:bodyPr>
            <a:normAutofit/>
          </a:bodyPr>
          <a:lstStyle/>
          <a:p>
            <a:endParaRPr lang="tt-RU" sz="3200" dirty="0" smtClean="0"/>
          </a:p>
          <a:p>
            <a:r>
              <a:rPr lang="tt-RU" sz="3200" dirty="0" smtClean="0"/>
              <a:t>Әдәбият дәресләрендә </a:t>
            </a:r>
          </a:p>
          <a:p>
            <a:pPr>
              <a:buNone/>
            </a:pPr>
            <a:r>
              <a:rPr lang="tt-RU" sz="3200" dirty="0" smtClean="0"/>
              <a:t>  </a:t>
            </a:r>
            <a:r>
              <a:rPr lang="tt-RU" sz="3200" dirty="0" smtClean="0"/>
              <a:t>“ </a:t>
            </a:r>
            <a:r>
              <a:rPr lang="tt-RU" sz="3200" dirty="0" smtClean="0"/>
              <a:t>Блум  </a:t>
            </a:r>
            <a:r>
              <a:rPr lang="tt-RU" sz="3200" dirty="0" smtClean="0"/>
              <a:t>сәдәфләре”  </a:t>
            </a:r>
            <a:r>
              <a:rPr lang="tt-RU" sz="3200" dirty="0" smtClean="0"/>
              <a:t>алымын куллануның отышлылыгын исбатлау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20040"/>
            <a:ext cx="6652592" cy="948720"/>
          </a:xfrm>
        </p:spPr>
        <p:txBody>
          <a:bodyPr/>
          <a:lstStyle/>
          <a:p>
            <a:r>
              <a:rPr lang="tt-RU" dirty="0" smtClean="0"/>
              <a:t>Бенджамин  Блум</a:t>
            </a:r>
            <a:endParaRPr lang="ru-RU" dirty="0"/>
          </a:p>
        </p:txBody>
      </p:sp>
      <p:pic>
        <p:nvPicPr>
          <p:cNvPr id="4" name="Содержимое 3" descr="benjamin-bloom-1913-1999-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1701</TotalTime>
  <Words>510</Words>
  <Application>Microsoft Office PowerPoint</Application>
  <PresentationFormat>Экран (4:3)</PresentationFormat>
  <Paragraphs>86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Слайд 1</vt:lpstr>
      <vt:lpstr>Слайд 2</vt:lpstr>
      <vt:lpstr>Слайд 3</vt:lpstr>
      <vt:lpstr>тәнкыйди фикерләү технологиясе</vt:lpstr>
      <vt:lpstr>Эш тәҗрибәсеннән</vt:lpstr>
      <vt:lpstr>Слайд 6</vt:lpstr>
      <vt:lpstr>Тема</vt:lpstr>
      <vt:lpstr>          Максат:</vt:lpstr>
      <vt:lpstr>Бенджамин  Блум</vt:lpstr>
      <vt:lpstr>Блум Таксономиясе</vt:lpstr>
      <vt:lpstr>Слайд 11</vt:lpstr>
      <vt:lpstr>Слайд 12</vt:lpstr>
      <vt:lpstr>                   Хикәядән өзек: </vt:lpstr>
      <vt:lpstr>     Ә.Еники “Матурлык”</vt:lpstr>
      <vt:lpstr>Слайд 15</vt:lpstr>
      <vt:lpstr>Тәрбияле бала –  үзе бер матурлык</vt:lpstr>
      <vt:lpstr>“Блум сәдәфләре”   алымының әһәмияте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Гим2</dc:creator>
  <cp:lastModifiedBy>Гим2</cp:lastModifiedBy>
  <cp:revision>154</cp:revision>
  <dcterms:created xsi:type="dcterms:W3CDTF">2017-01-27T07:58:21Z</dcterms:created>
  <dcterms:modified xsi:type="dcterms:W3CDTF">2018-02-24T15:51:29Z</dcterms:modified>
</cp:coreProperties>
</file>